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FD831-9DD2-4869-83FA-AFE1CCFB7F63}" type="datetimeFigureOut">
              <a:rPr lang="de-DE" smtClean="0"/>
              <a:pPr/>
              <a:t>07.09.2012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C25C5-6BB6-414A-AB3B-D47D95DC12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25C5-6BB6-414A-AB3B-D47D95DC129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FC0-D640-4AEE-A7A2-59C5B1DB8DEF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36000"/>
            <a:ext cx="3096344" cy="26135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1950" y="849631"/>
            <a:ext cx="4102778" cy="4883626"/>
          </a:xfrm>
        </p:spPr>
        <p:txBody>
          <a:bodyPr/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1364" y="849631"/>
            <a:ext cx="4104000" cy="48852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10897" cy="607379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27C-C304-4001-A762-1DC5532AE0CD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7FE2-D00C-42AB-AAAD-7CC67FF22E8D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862013"/>
            <a:ext cx="9144000" cy="4862512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8" name="Grafik 7" descr="LEICHT_Logo inv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55924" y="6067105"/>
            <a:ext cx="1440000" cy="451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9EE7-2F56-457E-A098-2FE204FEE319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411760" y="0"/>
            <a:ext cx="4246215" cy="58052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8" name="Grafik 7" descr="LEICHT_Logo inv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55924" y="6067105"/>
            <a:ext cx="1440000" cy="451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D94-E12F-4C8B-8345-738CBBC0088D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 descr="LEICHT_Logo inv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55924" y="6067105"/>
            <a:ext cx="1440000" cy="451180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-27384"/>
            <a:ext cx="4246215" cy="58052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897785" y="0"/>
            <a:ext cx="4246215" cy="58052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857249"/>
            <a:ext cx="8424291" cy="486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1950" y="6336000"/>
            <a:ext cx="969690" cy="263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F8523C-3E5A-4A2C-ADC0-F69519F6FDA3}" type="datetime1">
              <a:rPr lang="de-DE" smtClean="0"/>
              <a:pPr/>
              <a:t>07.09.2012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36000"/>
            <a:ext cx="3096344" cy="261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20072" y="6336000"/>
            <a:ext cx="611088" cy="261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24FCC2-50E3-457C-8B9E-A4AD152AC69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0" y="116632"/>
            <a:ext cx="8410897" cy="607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pic>
        <p:nvPicPr>
          <p:cNvPr id="11" name="Grafik 10" descr="LEICHT_Logo inve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5924" y="6067105"/>
            <a:ext cx="1440000" cy="451180"/>
          </a:xfrm>
          <a:prstGeom prst="rect">
            <a:avLst/>
          </a:prstGeom>
        </p:spPr>
      </p:pic>
      <p:pic>
        <p:nvPicPr>
          <p:cNvPr id="15" name="Grafik 14" descr="LEICHT_Logo inve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5924" y="6067105"/>
            <a:ext cx="1440000" cy="4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9" r:id="rId2"/>
    <p:sldLayoutId id="2147483750" r:id="rId3"/>
    <p:sldLayoutId id="2147483753" r:id="rId4"/>
    <p:sldLayoutId id="2147483752" r:id="rId5"/>
    <p:sldLayoutId id="2147483703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800"/>
        </a:spcBef>
        <a:buClr>
          <a:schemeClr val="bg1"/>
        </a:buClr>
        <a:buFont typeface="Arial" pitchFamily="34" charset="0"/>
        <a:buChar char="•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800"/>
        </a:spcBef>
        <a:buClr>
          <a:schemeClr val="bg1"/>
        </a:buClr>
        <a:buFont typeface="Arial" pitchFamily="34" charset="0"/>
        <a:buChar char="•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800"/>
        </a:spcBef>
        <a:buClr>
          <a:schemeClr val="bg1"/>
        </a:buClr>
        <a:buFont typeface="Arial" pitchFamily="34" charset="0"/>
        <a:buChar char="•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260000" indent="-180000" algn="l" defTabSz="914400" rtl="0" eaLnBrk="1" latinLnBrk="0" hangingPunct="1">
        <a:spcBef>
          <a:spcPts val="800"/>
        </a:spcBef>
        <a:buClr>
          <a:schemeClr val="bg1"/>
        </a:buClr>
        <a:buFont typeface="Arial" pitchFamily="34" charset="0"/>
        <a:buChar char="•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620000" indent="-180000" algn="l" defTabSz="914400" rtl="0" eaLnBrk="1" latinLnBrk="0" hangingPunct="1">
        <a:spcBef>
          <a:spcPts val="800"/>
        </a:spcBef>
        <a:buClr>
          <a:schemeClr val="bg1"/>
        </a:buClr>
        <a:buFont typeface="Arial" pitchFamily="34" charset="0"/>
        <a:buChar char="•"/>
        <a:defRPr sz="16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Brandname leicht 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8791-8B49-47E9-AB7A-C13984F29A16}" type="datetime1">
              <a:rPr lang="de-DE" smtClean="0"/>
              <a:pPr/>
              <a:t>07.09.2012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23528" y="112474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 ARGUMENTATION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equivalent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nominal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drawers</a:t>
            </a:r>
            <a:r>
              <a:rPr lang="de-DE" dirty="0" smtClean="0"/>
              <a:t> and </a:t>
            </a:r>
            <a:r>
              <a:rPr lang="de-DE" dirty="0" err="1" smtClean="0"/>
              <a:t>inner</a:t>
            </a:r>
            <a:r>
              <a:rPr lang="de-DE" dirty="0" smtClean="0"/>
              <a:t> pull outs</a:t>
            </a:r>
            <a:endParaRPr lang="de-DE" dirty="0"/>
          </a:p>
        </p:txBody>
      </p:sp>
      <p:pic>
        <p:nvPicPr>
          <p:cNvPr id="8" name="Picture 4" descr="L:\Baumhauer\Neue Bilder\228-266-D07-120-774-j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720" r="15479"/>
          <a:stretch>
            <a:fillRect/>
          </a:stretch>
        </p:blipFill>
        <p:spPr bwMode="auto">
          <a:xfrm>
            <a:off x="4681538" y="849600"/>
            <a:ext cx="4103687" cy="30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22.13</a:t>
            </a:r>
          </a:p>
          <a:p>
            <a:endParaRPr lang="de-DE" dirty="0" smtClean="0"/>
          </a:p>
          <a:p>
            <a:pPr marL="0" indent="0" algn="just"/>
            <a:r>
              <a:rPr lang="de-DE" dirty="0" err="1" smtClean="0"/>
              <a:t>Coping</a:t>
            </a:r>
            <a:r>
              <a:rPr lang="de-DE" dirty="0" smtClean="0"/>
              <a:t> of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partition</a:t>
            </a:r>
            <a:r>
              <a:rPr lang="de-DE" dirty="0" smtClean="0"/>
              <a:t> on units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hob.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Hob </a:t>
            </a:r>
            <a:r>
              <a:rPr lang="de-DE" dirty="0" err="1" smtClean="0"/>
              <a:t>solutations</a:t>
            </a:r>
            <a:endParaRPr lang="de-DE" dirty="0"/>
          </a:p>
        </p:txBody>
      </p:sp>
      <p:pic>
        <p:nvPicPr>
          <p:cNvPr id="8" name="Picture 2" descr="L:\Baumhauer\101CANON\IMG_09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5811" r="-426"/>
          <a:stretch>
            <a:fillRect/>
          </a:stretch>
        </p:blipFill>
        <p:spPr>
          <a:xfrm>
            <a:off x="467544" y="2636912"/>
            <a:ext cx="4104000" cy="2568326"/>
          </a:xfrm>
          <a:noFill/>
        </p:spPr>
      </p:pic>
      <p:pic>
        <p:nvPicPr>
          <p:cNvPr id="9" name="Picture 4" descr="L:\Baumhauer\101CANON\IMG_0934.JPG"/>
          <p:cNvPicPr>
            <a:picLocks noChangeAspect="1" noChangeArrowheads="1"/>
          </p:cNvPicPr>
          <p:nvPr/>
        </p:nvPicPr>
        <p:blipFill>
          <a:blip r:embed="rId3" cstate="print"/>
          <a:srcRect r="29036" b="15828"/>
          <a:stretch>
            <a:fillRect/>
          </a:stretch>
        </p:blipFill>
        <p:spPr bwMode="auto">
          <a:xfrm>
            <a:off x="5508104" y="2636912"/>
            <a:ext cx="3244490" cy="25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61.02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Plinth</a:t>
            </a:r>
            <a:r>
              <a:rPr lang="de-DE" dirty="0" smtClean="0"/>
              <a:t> </a:t>
            </a:r>
            <a:r>
              <a:rPr lang="de-DE" dirty="0" err="1" smtClean="0"/>
              <a:t>flush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front</a:t>
            </a:r>
            <a:endParaRPr lang="de-DE" dirty="0"/>
          </a:p>
        </p:txBody>
      </p:sp>
      <p:pic>
        <p:nvPicPr>
          <p:cNvPr id="9" name="Picture 2" descr="L:\BILDER\Bilddatenbank in Bearbeitung\1.2 Arbeitsdaten 72 dpi\Fotoküchen\2008 TAMOS color, IOS\jpeg\228-266-M01-120-774-j08.jpg"/>
          <p:cNvPicPr>
            <a:picLocks noChangeAspect="1" noChangeArrowheads="1"/>
          </p:cNvPicPr>
          <p:nvPr/>
        </p:nvPicPr>
        <p:blipFill>
          <a:blip r:embed="rId2" cstate="print"/>
          <a:srcRect l="32425"/>
          <a:stretch>
            <a:fillRect/>
          </a:stretch>
        </p:blipFill>
        <p:spPr bwMode="auto">
          <a:xfrm>
            <a:off x="4680000" y="849600"/>
            <a:ext cx="4104000" cy="269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61.02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Plinth</a:t>
            </a:r>
            <a:r>
              <a:rPr lang="de-DE" dirty="0" smtClean="0"/>
              <a:t> </a:t>
            </a:r>
            <a:r>
              <a:rPr lang="de-DE" dirty="0" err="1" smtClean="0"/>
              <a:t>flush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front </a:t>
            </a:r>
            <a:r>
              <a:rPr lang="de-DE" dirty="0" err="1" smtClean="0"/>
              <a:t>cut</a:t>
            </a:r>
            <a:r>
              <a:rPr lang="de-DE" dirty="0" smtClean="0"/>
              <a:t> </a:t>
            </a:r>
            <a:r>
              <a:rPr lang="de-DE" dirty="0" err="1" smtClean="0"/>
              <a:t>mitred</a:t>
            </a:r>
            <a:endParaRPr lang="de-DE" dirty="0"/>
          </a:p>
        </p:txBody>
      </p:sp>
      <p:pic>
        <p:nvPicPr>
          <p:cNvPr id="8" name="Picture 2" descr="L:\Baumhauer\101CANON\IMG_0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276" r="19145" b="19592"/>
          <a:stretch>
            <a:fillRect/>
          </a:stretch>
        </p:blipFill>
        <p:spPr>
          <a:xfrm>
            <a:off x="4681538" y="849600"/>
            <a:ext cx="4103687" cy="287258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24.05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Extended </a:t>
            </a:r>
            <a:r>
              <a:rPr lang="de-DE" dirty="0" err="1" smtClean="0"/>
              <a:t>height</a:t>
            </a:r>
            <a:r>
              <a:rPr lang="de-DE" dirty="0" smtClean="0"/>
              <a:t> on </a:t>
            </a:r>
            <a:r>
              <a:rPr lang="de-DE" dirty="0" err="1" smtClean="0"/>
              <a:t>doors</a:t>
            </a:r>
            <a:endParaRPr lang="de-DE" dirty="0"/>
          </a:p>
        </p:txBody>
      </p:sp>
      <p:pic>
        <p:nvPicPr>
          <p:cNvPr id="9" name="Picture 3" descr="L:\BILDER\Bilddatenbank in Bearbeitung\1.2 Arbeitsdaten 72 dpi\Fotoküchen\2011 CLASSIC-FS, FRAME-H\jpeg\213-241-D07-277-314-j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49313"/>
            <a:ext cx="3341324" cy="488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Also </a:t>
            </a:r>
            <a:r>
              <a:rPr lang="de-DE" dirty="0" err="1" smtClean="0"/>
              <a:t>available</a:t>
            </a:r>
            <a:r>
              <a:rPr lang="de-DE" dirty="0" smtClean="0"/>
              <a:t> on </a:t>
            </a:r>
            <a:r>
              <a:rPr lang="de-DE" dirty="0" err="1" smtClean="0"/>
              <a:t>midway</a:t>
            </a:r>
            <a:r>
              <a:rPr lang="de-DE" dirty="0" smtClean="0"/>
              <a:t> units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Matching</a:t>
            </a:r>
            <a:r>
              <a:rPr lang="de-DE" dirty="0" smtClean="0"/>
              <a:t> </a:t>
            </a:r>
            <a:r>
              <a:rPr lang="de-DE" dirty="0" err="1" smtClean="0"/>
              <a:t>graining</a:t>
            </a:r>
            <a:r>
              <a:rPr lang="de-DE" dirty="0" smtClean="0"/>
              <a:t> | </a:t>
            </a:r>
            <a:r>
              <a:rPr lang="de-DE" dirty="0" err="1" smtClean="0"/>
              <a:t>image</a:t>
            </a:r>
            <a:r>
              <a:rPr lang="de-DE" dirty="0" smtClean="0"/>
              <a:t> (</a:t>
            </a:r>
            <a:r>
              <a:rPr lang="de-DE" dirty="0" err="1" smtClean="0"/>
              <a:t>ki</a:t>
            </a:r>
            <a:r>
              <a:rPr lang="de-DE" dirty="0" smtClean="0"/>
              <a:t>, di, hi) </a:t>
            </a:r>
            <a:r>
              <a:rPr lang="de-DE" dirty="0" err="1" smtClean="0"/>
              <a:t>as</a:t>
            </a:r>
            <a:r>
              <a:rPr lang="de-DE" dirty="0" smtClean="0"/>
              <a:t> of </a:t>
            </a:r>
            <a:r>
              <a:rPr lang="de-DE" dirty="0" err="1" smtClean="0"/>
              <a:t>pg</a:t>
            </a:r>
            <a:r>
              <a:rPr lang="de-DE" dirty="0" smtClean="0"/>
              <a:t> 1</a:t>
            </a:r>
            <a:endParaRPr lang="de-DE" dirty="0"/>
          </a:p>
        </p:txBody>
      </p:sp>
      <p:pic>
        <p:nvPicPr>
          <p:cNvPr id="8" name="Picture 2" descr="L:\Baumhauer\101CANON\IMG_09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350"/>
          <a:stretch>
            <a:fillRect/>
          </a:stretch>
        </p:blipFill>
        <p:spPr>
          <a:xfrm>
            <a:off x="4680000" y="849600"/>
            <a:ext cx="4104000" cy="286231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Glass </a:t>
            </a:r>
            <a:r>
              <a:rPr lang="de-DE" dirty="0" err="1" smtClean="0"/>
              <a:t>bottoms</a:t>
            </a:r>
            <a:r>
              <a:rPr lang="de-DE" dirty="0" smtClean="0"/>
              <a:t>: </a:t>
            </a:r>
            <a:r>
              <a:rPr lang="de-DE" dirty="0" err="1" smtClean="0"/>
              <a:t>standard</a:t>
            </a:r>
            <a:r>
              <a:rPr lang="de-DE" dirty="0" smtClean="0"/>
              <a:t> on VZ units</a:t>
            </a:r>
          </a:p>
          <a:p>
            <a:endParaRPr lang="de-DE" dirty="0" smtClean="0"/>
          </a:p>
          <a:p>
            <a:pPr marL="0" indent="0" algn="just"/>
            <a:r>
              <a:rPr lang="de-DE" dirty="0" smtClean="0"/>
              <a:t>Info: LEICHT </a:t>
            </a:r>
            <a:r>
              <a:rPr lang="de-DE" dirty="0" err="1" smtClean="0"/>
              <a:t>uses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chrome-plated</a:t>
            </a:r>
            <a:r>
              <a:rPr lang="de-DE" dirty="0" smtClean="0"/>
              <a:t> </a:t>
            </a:r>
            <a:r>
              <a:rPr lang="de-DE" dirty="0" err="1" smtClean="0"/>
              <a:t>wire</a:t>
            </a:r>
            <a:r>
              <a:rPr lang="de-DE" dirty="0" smtClean="0"/>
              <a:t> </a:t>
            </a:r>
            <a:r>
              <a:rPr lang="de-DE" dirty="0" err="1" smtClean="0"/>
              <a:t>inserts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powder</a:t>
            </a:r>
            <a:r>
              <a:rPr lang="de-DE" dirty="0" smtClean="0"/>
              <a:t> </a:t>
            </a:r>
            <a:r>
              <a:rPr lang="de-DE" dirty="0" err="1" smtClean="0"/>
              <a:t>coated</a:t>
            </a:r>
            <a:r>
              <a:rPr lang="de-DE" dirty="0" smtClean="0"/>
              <a:t> material.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Storage units</a:t>
            </a:r>
            <a:endParaRPr lang="de-DE" dirty="0"/>
          </a:p>
        </p:txBody>
      </p:sp>
      <p:pic>
        <p:nvPicPr>
          <p:cNvPr id="10" name="Picture 2" descr="L:\BILDER\Bilddatenbank in Bearbeitung\1.2 Arbeitsdaten 72 dpi\Fotoküchen\2008 TAMOS color, IOS\jpeg\228-266-D02-120-774-j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849313"/>
            <a:ext cx="2801270" cy="488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Joint </a:t>
            </a:r>
            <a:r>
              <a:rPr lang="de-DE" dirty="0" err="1" smtClean="0"/>
              <a:t>gap</a:t>
            </a:r>
            <a:r>
              <a:rPr lang="de-DE" dirty="0" smtClean="0"/>
              <a:t> 2,5 mm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27C-C304-4001-A762-1DC5532AE0CD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6" name="Picture 2" descr="L:\Baumhauer\101CANON\IMG_0979.JPG"/>
          <p:cNvPicPr>
            <a:picLocks noChangeAspect="1" noChangeArrowheads="1"/>
          </p:cNvPicPr>
          <p:nvPr/>
        </p:nvPicPr>
        <p:blipFill>
          <a:blip r:embed="rId2" cstate="print"/>
          <a:srcRect t="10144" b="10144"/>
          <a:stretch>
            <a:fillRect/>
          </a:stretch>
        </p:blipFill>
        <p:spPr>
          <a:xfrm>
            <a:off x="0" y="862013"/>
            <a:ext cx="9144000" cy="486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361950" y="849631"/>
            <a:ext cx="4210050" cy="4883626"/>
          </a:xfrm>
        </p:spPr>
        <p:txBody>
          <a:bodyPr/>
          <a:lstStyle/>
          <a:p>
            <a:pPr marL="0" indent="0"/>
            <a:endParaRPr lang="de-DE" dirty="0" smtClean="0"/>
          </a:p>
          <a:p>
            <a:pPr marL="0" indent="0"/>
            <a:endParaRPr lang="de-DE" dirty="0" smtClean="0"/>
          </a:p>
          <a:p>
            <a:pPr marL="0" indent="0"/>
            <a:r>
              <a:rPr lang="de-DE" dirty="0" smtClean="0"/>
              <a:t>More </a:t>
            </a:r>
            <a:r>
              <a:rPr lang="de-DE" dirty="0" err="1" smtClean="0"/>
              <a:t>than</a:t>
            </a:r>
            <a:r>
              <a:rPr lang="de-DE" dirty="0" smtClean="0"/>
              <a:t> 75%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lacquer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on </a:t>
            </a:r>
            <a:r>
              <a:rPr lang="de-DE" dirty="0" err="1" smtClean="0"/>
              <a:t>water</a:t>
            </a:r>
            <a:r>
              <a:rPr lang="de-DE" dirty="0" smtClean="0"/>
              <a:t>-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Water-base</a:t>
            </a:r>
            <a:r>
              <a:rPr lang="de-DE" dirty="0" smtClean="0"/>
              <a:t> </a:t>
            </a:r>
            <a:r>
              <a:rPr lang="de-DE" dirty="0" err="1" smtClean="0"/>
              <a:t>coatings</a:t>
            </a:r>
            <a:endParaRPr lang="de-DE" dirty="0"/>
          </a:p>
        </p:txBody>
      </p:sp>
      <p:pic>
        <p:nvPicPr>
          <p:cNvPr id="8" name="Picture 4" descr="IMG_08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222" b="4469"/>
          <a:stretch>
            <a:fillRect/>
          </a:stretch>
        </p:blipFill>
        <p:spPr>
          <a:xfrm>
            <a:off x="4681538" y="849600"/>
            <a:ext cx="4103687" cy="267212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361950" y="849631"/>
            <a:ext cx="2265834" cy="4883626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RAL-Design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6484064" y="849631"/>
            <a:ext cx="2264400" cy="48852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NCS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Special </a:t>
            </a:r>
            <a:r>
              <a:rPr lang="de-DE" dirty="0" err="1" smtClean="0"/>
              <a:t>lacquering</a:t>
            </a:r>
            <a:r>
              <a:rPr lang="de-DE" dirty="0" smtClean="0"/>
              <a:t> of </a:t>
            </a:r>
            <a:r>
              <a:rPr lang="de-DE" dirty="0" err="1" smtClean="0"/>
              <a:t>coulour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3386286" y="849631"/>
            <a:ext cx="2265834" cy="488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RAL-Classic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None/>
              <a:tabLst/>
              <a:defRPr/>
            </a:pPr>
            <a:endParaRPr lang="de-DE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Inhaltsplatzhalter 6" descr="51AM2729J3L__SL500_AA300_.jpg"/>
          <p:cNvPicPr>
            <a:picLocks noChangeAspect="1"/>
          </p:cNvPicPr>
          <p:nvPr/>
        </p:nvPicPr>
        <p:blipFill>
          <a:blip r:embed="rId2" cstate="print"/>
          <a:srcRect t="15875" r="3912" b="16124"/>
          <a:stretch>
            <a:fillRect/>
          </a:stretch>
        </p:blipFill>
        <p:spPr>
          <a:xfrm>
            <a:off x="323528" y="1988840"/>
            <a:ext cx="2264400" cy="1602582"/>
          </a:xfrm>
          <a:prstGeom prst="rect">
            <a:avLst/>
          </a:prstGeom>
        </p:spPr>
      </p:pic>
      <p:pic>
        <p:nvPicPr>
          <p:cNvPr id="10" name="Inhaltsplatzhalter 7" descr="220PX-~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87720" y="1954213"/>
            <a:ext cx="2264400" cy="2510202"/>
          </a:xfrm>
          <a:prstGeom prst="rect">
            <a:avLst/>
          </a:prstGeom>
        </p:spPr>
      </p:pic>
      <p:pic>
        <p:nvPicPr>
          <p:cNvPr id="11" name="Picture 2" descr="C:\Dokumente und Einstellungen\L134\Desktop\Bilder_Argumentation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4064" y="1954213"/>
            <a:ext cx="2264400" cy="150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25" y="5526088"/>
            <a:ext cx="3686175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4211960" y="551723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 </a:t>
            </a:r>
            <a:r>
              <a: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coulour</a:t>
            </a: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kitchen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11.01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For all kind of units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Cushioning</a:t>
            </a:r>
            <a:r>
              <a:rPr lang="de-DE" dirty="0" smtClean="0"/>
              <a:t> </a:t>
            </a:r>
            <a:r>
              <a:rPr lang="de-DE" dirty="0" err="1" smtClean="0"/>
              <a:t>ca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adjusted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 marL="180975" indent="-180975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dirty="0" err="1" smtClean="0"/>
              <a:t>Cushioned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  <a:r>
              <a:rPr lang="de-DE" dirty="0" err="1" smtClean="0"/>
              <a:t>stay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and </a:t>
            </a:r>
            <a:r>
              <a:rPr lang="de-DE" dirty="0" err="1" smtClean="0"/>
              <a:t>wide</a:t>
            </a:r>
            <a:r>
              <a:rPr lang="de-DE" dirty="0" smtClean="0"/>
              <a:t>-angle </a:t>
            </a:r>
            <a:r>
              <a:rPr lang="de-DE" dirty="0" err="1" smtClean="0"/>
              <a:t>hinges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Hinges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cushioning</a:t>
            </a:r>
            <a:endParaRPr lang="de-DE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0133" t="24756" r="35735" b="15228"/>
          <a:stretch>
            <a:fillRect/>
          </a:stretch>
        </p:blipFill>
        <p:spPr>
          <a:xfrm>
            <a:off x="6804248" y="849313"/>
            <a:ext cx="1964041" cy="4884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24.04</a:t>
            </a:r>
          </a:p>
          <a:p>
            <a:endParaRPr lang="de-DE" dirty="0" smtClean="0"/>
          </a:p>
          <a:p>
            <a:pPr marL="0" indent="0" algn="just"/>
            <a:r>
              <a:rPr lang="de-DE" dirty="0" smtClean="0"/>
              <a:t>Individually dimensioned lacquered </a:t>
            </a:r>
            <a:r>
              <a:rPr lang="de-DE" dirty="0" err="1" smtClean="0"/>
              <a:t>fronts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fitted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an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radius</a:t>
            </a:r>
            <a:r>
              <a:rPr lang="de-DE" dirty="0" smtClean="0"/>
              <a:t>.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overlacquered</a:t>
            </a:r>
            <a:r>
              <a:rPr lang="de-DE" dirty="0" smtClean="0"/>
              <a:t>, </a:t>
            </a:r>
            <a:r>
              <a:rPr lang="de-DE" dirty="0" err="1" smtClean="0"/>
              <a:t>thus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front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appearance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original </a:t>
            </a:r>
            <a:r>
              <a:rPr lang="de-DE" dirty="0" err="1" smtClean="0"/>
              <a:t>optic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Original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finishes</a:t>
            </a:r>
            <a:r>
              <a:rPr lang="de-DE" dirty="0" smtClean="0"/>
              <a:t> </a:t>
            </a:r>
            <a:r>
              <a:rPr lang="de-DE" dirty="0" err="1" smtClean="0"/>
              <a:t>overpainted</a:t>
            </a:r>
            <a:endParaRPr lang="de-DE" dirty="0"/>
          </a:p>
        </p:txBody>
      </p:sp>
      <p:pic>
        <p:nvPicPr>
          <p:cNvPr id="8" name="Bild 3" descr="L:\Baumhauer\Bilder_Kirchheim_2010\FG-Front-mit- ANOKFG_Originalkante überlackiert-m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0" y="849600"/>
            <a:ext cx="4104000" cy="416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</a:t>
            </a:r>
            <a:r>
              <a:rPr lang="de-DE" dirty="0" err="1" smtClean="0"/>
              <a:t>chapter</a:t>
            </a:r>
            <a:r>
              <a:rPr lang="de-DE" dirty="0" smtClean="0"/>
              <a:t> 45</a:t>
            </a:r>
          </a:p>
          <a:p>
            <a:endParaRPr lang="de-DE" dirty="0" smtClean="0"/>
          </a:p>
          <a:p>
            <a:pPr marL="0" indent="0" algn="just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blenders</a:t>
            </a:r>
            <a:r>
              <a:rPr lang="de-DE" dirty="0" smtClean="0"/>
              <a:t> on </a:t>
            </a:r>
            <a:r>
              <a:rPr lang="de-DE" dirty="0" err="1" smtClean="0"/>
              <a:t>housing</a:t>
            </a:r>
            <a:r>
              <a:rPr lang="de-DE" dirty="0" smtClean="0"/>
              <a:t> units </a:t>
            </a:r>
            <a:r>
              <a:rPr lang="de-DE" dirty="0" err="1" smtClean="0"/>
              <a:t>with</a:t>
            </a:r>
            <a:r>
              <a:rPr lang="de-DE" dirty="0" smtClean="0"/>
              <a:t> smooth </a:t>
            </a:r>
            <a:r>
              <a:rPr lang="de-DE" dirty="0" err="1" smtClean="0"/>
              <a:t>fornts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Modular </a:t>
            </a:r>
            <a:r>
              <a:rPr lang="de-DE" dirty="0" err="1" smtClean="0"/>
              <a:t>housing</a:t>
            </a:r>
            <a:r>
              <a:rPr lang="de-DE" dirty="0" smtClean="0"/>
              <a:t> units</a:t>
            </a:r>
            <a:endParaRPr lang="de-DE" dirty="0"/>
          </a:p>
        </p:txBody>
      </p:sp>
      <p:pic>
        <p:nvPicPr>
          <p:cNvPr id="11" name="Picture 5" descr="L:\Baumhauer\101CANON\IMG_0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1211" r="12122"/>
          <a:stretch>
            <a:fillRect/>
          </a:stretch>
        </p:blipFill>
        <p:spPr bwMode="auto">
          <a:xfrm>
            <a:off x="4680000" y="849600"/>
            <a:ext cx="4104000" cy="410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piece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fronts</a:t>
            </a:r>
            <a:r>
              <a:rPr lang="de-DE" dirty="0" smtClean="0"/>
              <a:t> on </a:t>
            </a:r>
            <a:r>
              <a:rPr lang="de-DE" dirty="0" err="1" smtClean="0"/>
              <a:t>tall</a:t>
            </a:r>
            <a:r>
              <a:rPr lang="de-DE" dirty="0" smtClean="0"/>
              <a:t> units </a:t>
            </a:r>
            <a:r>
              <a:rPr lang="de-DE" dirty="0" err="1" smtClean="0"/>
              <a:t>without</a:t>
            </a:r>
            <a:r>
              <a:rPr lang="de-DE" dirty="0" smtClean="0"/>
              <a:t> extra </a:t>
            </a:r>
            <a:r>
              <a:rPr lang="de-DE" dirty="0" err="1" smtClean="0"/>
              <a:t>costs</a:t>
            </a:r>
            <a:endParaRPr lang="de-DE" dirty="0"/>
          </a:p>
        </p:txBody>
      </p:sp>
      <p:pic>
        <p:nvPicPr>
          <p:cNvPr id="8" name="Inhaltsplatzhalter 3" descr="IMG_84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158" t="5611" r="28446" b="568"/>
          <a:stretch>
            <a:fillRect/>
          </a:stretch>
        </p:blipFill>
        <p:spPr bwMode="auto">
          <a:xfrm>
            <a:off x="468000" y="908720"/>
            <a:ext cx="4104000" cy="480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nhaltsplatzhalter 3" descr="IMG_84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7855" r="1611" b="7943"/>
          <a:stretch>
            <a:fillRect/>
          </a:stretch>
        </p:blipFill>
        <p:spPr bwMode="auto">
          <a:xfrm>
            <a:off x="5004048" y="908720"/>
            <a:ext cx="3749658" cy="48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45.19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Fitting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adustment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front</a:t>
            </a:r>
            <a:endParaRPr lang="de-DE" dirty="0"/>
          </a:p>
        </p:txBody>
      </p:sp>
      <p:pic>
        <p:nvPicPr>
          <p:cNvPr id="8" name="Inhaltsplatzhalter 4" descr="DSC001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2652" t="4164" r="15557" b="5913"/>
          <a:stretch>
            <a:fillRect/>
          </a:stretch>
        </p:blipFill>
        <p:spPr bwMode="auto">
          <a:xfrm rot="5400000">
            <a:off x="1205397" y="2007068"/>
            <a:ext cx="2520279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nhaltsplatzhalter 5" descr="DSC00193.JPG"/>
          <p:cNvPicPr>
            <a:picLocks noChangeAspect="1"/>
          </p:cNvPicPr>
          <p:nvPr/>
        </p:nvPicPr>
        <p:blipFill>
          <a:blip r:embed="rId3" cstate="print"/>
          <a:srcRect l="12212" t="4350" r="13122" b="4651"/>
          <a:stretch>
            <a:fillRect/>
          </a:stretch>
        </p:blipFill>
        <p:spPr bwMode="auto">
          <a:xfrm rot="5400000">
            <a:off x="5462317" y="1998619"/>
            <a:ext cx="2503382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13.09</a:t>
            </a:r>
          </a:p>
          <a:p>
            <a:endParaRPr lang="de-DE" dirty="0" smtClean="0"/>
          </a:p>
          <a:p>
            <a:pPr marL="0" indent="0"/>
            <a:r>
              <a:rPr lang="de-DE" dirty="0" smtClean="0"/>
              <a:t>Standard in </a:t>
            </a:r>
            <a:r>
              <a:rPr lang="de-DE" dirty="0" err="1" smtClean="0"/>
              <a:t>aluminium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coulour</a:t>
            </a:r>
            <a:r>
              <a:rPr lang="de-DE" dirty="0" smtClean="0"/>
              <a:t> lacquered (also RAL).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recessed</a:t>
            </a:r>
            <a:r>
              <a:rPr lang="de-DE" dirty="0" smtClean="0"/>
              <a:t> </a:t>
            </a:r>
            <a:r>
              <a:rPr lang="de-DE" dirty="0" err="1" smtClean="0"/>
              <a:t>grip</a:t>
            </a:r>
            <a:endParaRPr lang="de-DE" dirty="0"/>
          </a:p>
        </p:txBody>
      </p:sp>
      <p:pic>
        <p:nvPicPr>
          <p:cNvPr id="9" name="Picture 2" descr="L:\BILDER\Bilddatenbank in Bearbeitung\1.1 Stammdaten 300 dpi\Fotoküchen\2010 CLASSIC-FS, AVANCE-FS, TIMBER\jpeg\415-213-270-D4-120-120-323v-j10.jpg"/>
          <p:cNvPicPr>
            <a:picLocks noChangeAspect="1" noChangeArrowheads="1"/>
          </p:cNvPicPr>
          <p:nvPr/>
        </p:nvPicPr>
        <p:blipFill>
          <a:blip r:embed="rId2" cstate="print"/>
          <a:srcRect r="13132" b="23912"/>
          <a:stretch>
            <a:fillRect/>
          </a:stretch>
        </p:blipFill>
        <p:spPr bwMode="auto">
          <a:xfrm>
            <a:off x="4788024" y="849600"/>
            <a:ext cx="3943826" cy="488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45.16</a:t>
            </a:r>
          </a:p>
          <a:p>
            <a:endParaRPr lang="de-DE" dirty="0" smtClean="0"/>
          </a:p>
          <a:p>
            <a:pPr marL="0" indent="0"/>
            <a:r>
              <a:rPr lang="de-DE" dirty="0" smtClean="0"/>
              <a:t>For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2 </a:t>
            </a:r>
            <a:r>
              <a:rPr lang="de-DE" dirty="0" err="1" smtClean="0"/>
              <a:t>appliances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optimising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r>
              <a:rPr lang="de-DE" dirty="0" smtClean="0"/>
              <a:t> (3mm).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Support bracket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appliances</a:t>
            </a:r>
            <a:endParaRPr lang="de-DE" dirty="0"/>
          </a:p>
        </p:txBody>
      </p:sp>
      <p:pic>
        <p:nvPicPr>
          <p:cNvPr id="8" name="Picture 2" descr="L:\Baumhauer\101CANON\IMG_09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5139" r="9505"/>
          <a:stretch>
            <a:fillRect/>
          </a:stretch>
        </p:blipFill>
        <p:spPr bwMode="auto">
          <a:xfrm>
            <a:off x="4680000" y="849600"/>
            <a:ext cx="4056404" cy="488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55.07</a:t>
            </a:r>
          </a:p>
          <a:p>
            <a:endParaRPr lang="de-DE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variably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Midway</a:t>
            </a:r>
            <a:r>
              <a:rPr lang="de-DE" dirty="0" smtClean="0"/>
              <a:t> </a:t>
            </a:r>
            <a:r>
              <a:rPr lang="de-DE" dirty="0" err="1" smtClean="0"/>
              <a:t>corner</a:t>
            </a:r>
            <a:r>
              <a:rPr lang="de-DE" dirty="0" smtClean="0"/>
              <a:t> </a:t>
            </a:r>
            <a:r>
              <a:rPr lang="de-DE" dirty="0" err="1" smtClean="0"/>
              <a:t>cupboard</a:t>
            </a:r>
            <a:endParaRPr lang="de-DE" dirty="0"/>
          </a:p>
        </p:txBody>
      </p:sp>
      <p:pic>
        <p:nvPicPr>
          <p:cNvPr id="8" name="Picture 2" descr="C:\Dokumente und Einstellungen\L134\Desktop\Kollektion_2012\MOW2011_Bilder\LEICHT_Stand\Leicht\DSC01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6338" t="922" r="16794" b="12769"/>
          <a:stretch>
            <a:fillRect/>
          </a:stretch>
        </p:blipFill>
        <p:spPr>
          <a:xfrm>
            <a:off x="4681538" y="849600"/>
            <a:ext cx="4103687" cy="397331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</a:t>
            </a:r>
            <a:r>
              <a:rPr lang="de-DE" dirty="0" err="1" smtClean="0"/>
              <a:t>chapter</a:t>
            </a:r>
            <a:r>
              <a:rPr lang="de-DE" dirty="0" smtClean="0"/>
              <a:t> 46</a:t>
            </a:r>
          </a:p>
          <a:p>
            <a:endParaRPr lang="de-DE" dirty="0" smtClean="0"/>
          </a:p>
          <a:p>
            <a:r>
              <a:rPr lang="de-DE" dirty="0" smtClean="0"/>
              <a:t>Variable </a:t>
            </a:r>
            <a:r>
              <a:rPr lang="de-DE" dirty="0" err="1" smtClean="0"/>
              <a:t>height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Drip-tray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Sheet </a:t>
            </a:r>
            <a:r>
              <a:rPr lang="de-DE" dirty="0" err="1" smtClean="0"/>
              <a:t>metal</a:t>
            </a:r>
            <a:r>
              <a:rPr lang="de-DE" dirty="0" smtClean="0"/>
              <a:t> </a:t>
            </a:r>
            <a:r>
              <a:rPr lang="de-DE" dirty="0" err="1" smtClean="0"/>
              <a:t>protector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Backwards</a:t>
            </a:r>
            <a:r>
              <a:rPr lang="de-DE" dirty="0" smtClean="0"/>
              <a:t> </a:t>
            </a:r>
            <a:r>
              <a:rPr lang="de-DE" dirty="0" err="1" smtClean="0"/>
              <a:t>chamfered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minimal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(AVANCE-</a:t>
            </a:r>
            <a:r>
              <a:rPr lang="de-DE" dirty="0" err="1" smtClean="0"/>
              <a:t>programmes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Elevated</a:t>
            </a:r>
            <a:r>
              <a:rPr lang="de-DE" dirty="0" smtClean="0"/>
              <a:t> </a:t>
            </a:r>
            <a:r>
              <a:rPr lang="de-DE" dirty="0" err="1" smtClean="0"/>
              <a:t>dishwasher</a:t>
            </a:r>
            <a:endParaRPr lang="de-DE" dirty="0"/>
          </a:p>
        </p:txBody>
      </p:sp>
      <p:pic>
        <p:nvPicPr>
          <p:cNvPr id="8" name="Picture 2" descr="L:\Baumhauer\101CANON\IMG_09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1663" y="849600"/>
            <a:ext cx="3256801" cy="488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24.05</a:t>
            </a:r>
          </a:p>
          <a:p>
            <a:endParaRPr lang="de-DE" dirty="0" smtClean="0"/>
          </a:p>
          <a:p>
            <a:pPr marL="0" indent="0"/>
            <a:r>
              <a:rPr lang="de-DE" dirty="0" smtClean="0"/>
              <a:t>Pull outs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produced</a:t>
            </a:r>
            <a:r>
              <a:rPr lang="de-DE" dirty="0" smtClean="0"/>
              <a:t> in 1cm </a:t>
            </a:r>
            <a:r>
              <a:rPr lang="de-DE" dirty="0" err="1" smtClean="0"/>
              <a:t>increments</a:t>
            </a:r>
            <a:r>
              <a:rPr lang="de-DE" dirty="0" smtClean="0"/>
              <a:t>.</a:t>
            </a:r>
          </a:p>
          <a:p>
            <a:pPr marL="0" indent="0"/>
            <a:endParaRPr lang="de-DE" dirty="0" smtClean="0"/>
          </a:p>
          <a:p>
            <a:pPr marL="0" indent="0"/>
            <a:r>
              <a:rPr lang="de-DE" dirty="0" smtClean="0"/>
              <a:t>Individual 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alterations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fitted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back </a:t>
            </a:r>
            <a:r>
              <a:rPr lang="de-DE" dirty="0" err="1" smtClean="0"/>
              <a:t>panel</a:t>
            </a:r>
            <a:r>
              <a:rPr lang="de-DE" dirty="0" smtClean="0"/>
              <a:t> in </a:t>
            </a:r>
            <a:r>
              <a:rPr lang="de-DE" dirty="0" err="1" smtClean="0"/>
              <a:t>carcase</a:t>
            </a:r>
            <a:r>
              <a:rPr lang="de-DE" dirty="0" smtClean="0"/>
              <a:t> material.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Width </a:t>
            </a:r>
            <a:r>
              <a:rPr lang="de-DE" dirty="0" err="1" smtClean="0"/>
              <a:t>alteration</a:t>
            </a:r>
            <a:r>
              <a:rPr lang="de-DE" dirty="0" smtClean="0"/>
              <a:t> on pull outs</a:t>
            </a:r>
            <a:endParaRPr lang="de-DE" dirty="0"/>
          </a:p>
        </p:txBody>
      </p:sp>
      <p:pic>
        <p:nvPicPr>
          <p:cNvPr id="8" name="Grafik 3" descr="IMG_39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849600"/>
            <a:ext cx="4103687" cy="273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24.05</a:t>
            </a:r>
          </a:p>
          <a:p>
            <a:endParaRPr lang="de-DE" dirty="0" smtClean="0"/>
          </a:p>
          <a:p>
            <a:r>
              <a:rPr lang="de-DE" dirty="0" smtClean="0"/>
              <a:t>Also </a:t>
            </a:r>
            <a:r>
              <a:rPr lang="de-DE" dirty="0" err="1" smtClean="0"/>
              <a:t>as</a:t>
            </a:r>
            <a:r>
              <a:rPr lang="de-DE" dirty="0" smtClean="0"/>
              <a:t> extra </a:t>
            </a:r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on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Floor</a:t>
            </a:r>
            <a:r>
              <a:rPr lang="de-DE" dirty="0" smtClean="0"/>
              <a:t> units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Wall units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Tall</a:t>
            </a:r>
            <a:r>
              <a:rPr lang="de-DE" dirty="0" smtClean="0"/>
              <a:t> units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Carcase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extra </a:t>
            </a:r>
            <a:r>
              <a:rPr lang="de-DE" dirty="0" err="1" smtClean="0"/>
              <a:t>deep</a:t>
            </a:r>
            <a:endParaRPr lang="de-DE" dirty="0"/>
          </a:p>
        </p:txBody>
      </p:sp>
      <p:pic>
        <p:nvPicPr>
          <p:cNvPr id="8" name="Grafik 3" descr="IMG_39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999" t="21001"/>
          <a:stretch>
            <a:fillRect/>
          </a:stretch>
        </p:blipFill>
        <p:spPr bwMode="auto">
          <a:xfrm>
            <a:off x="4681538" y="849600"/>
            <a:ext cx="4103687" cy="232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11.05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Wall unit fixing</a:t>
            </a:r>
            <a:r>
              <a:rPr lang="de-DE" dirty="0" smtClean="0"/>
              <a:t>: loading capacy 100 kg</a:t>
            </a:r>
            <a:endParaRPr lang="de-DE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099" t="11346" r="5347" b="8414"/>
          <a:stretch>
            <a:fillRect/>
          </a:stretch>
        </p:blipFill>
        <p:spPr>
          <a:xfrm>
            <a:off x="4680000" y="849600"/>
            <a:ext cx="4104456" cy="330537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24.06</a:t>
            </a:r>
          </a:p>
          <a:p>
            <a:endParaRPr lang="de-DE" dirty="0" smtClean="0"/>
          </a:p>
          <a:p>
            <a:pPr marL="0" indent="0"/>
            <a:r>
              <a:rPr lang="de-DE" dirty="0" smtClean="0"/>
              <a:t>In </a:t>
            </a:r>
            <a:r>
              <a:rPr lang="de-DE" dirty="0" err="1" smtClean="0"/>
              <a:t>case</a:t>
            </a:r>
            <a:r>
              <a:rPr lang="de-DE" dirty="0" smtClean="0"/>
              <a:t> of </a:t>
            </a:r>
            <a:r>
              <a:rPr lang="de-DE" dirty="0" err="1" smtClean="0"/>
              <a:t>use</a:t>
            </a:r>
            <a:r>
              <a:rPr lang="de-DE" dirty="0" smtClean="0"/>
              <a:t> of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worktops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order </a:t>
            </a:r>
            <a:r>
              <a:rPr lang="de-DE" dirty="0" err="1" smtClean="0"/>
              <a:t>strengthenings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cupboards</a:t>
            </a:r>
            <a:r>
              <a:rPr lang="de-DE" dirty="0" smtClean="0"/>
              <a:t> (extra </a:t>
            </a:r>
            <a:r>
              <a:rPr lang="de-DE" dirty="0" err="1" smtClean="0"/>
              <a:t>costs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Stengthening</a:t>
            </a:r>
            <a:r>
              <a:rPr lang="de-DE" dirty="0" smtClean="0"/>
              <a:t> on </a:t>
            </a:r>
            <a:r>
              <a:rPr lang="de-DE" dirty="0" err="1" smtClean="0"/>
              <a:t>thin</a:t>
            </a:r>
            <a:r>
              <a:rPr lang="de-DE" dirty="0" smtClean="0"/>
              <a:t> </a:t>
            </a:r>
            <a:r>
              <a:rPr lang="de-DE" dirty="0" err="1" smtClean="0"/>
              <a:t>worktops</a:t>
            </a:r>
            <a:endParaRPr lang="de-DE" dirty="0"/>
          </a:p>
        </p:txBody>
      </p:sp>
      <p:pic>
        <p:nvPicPr>
          <p:cNvPr id="8" name="Grafik 4" descr="IMG_39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9476" t="14516" r="22528" b="13371"/>
          <a:stretch>
            <a:fillRect/>
          </a:stretch>
        </p:blipFill>
        <p:spPr bwMode="auto">
          <a:xfrm>
            <a:off x="4681538" y="849600"/>
            <a:ext cx="4103687" cy="340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58.05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Vario</a:t>
            </a:r>
            <a:r>
              <a:rPr lang="de-DE" dirty="0" smtClean="0"/>
              <a:t>-top</a:t>
            </a:r>
            <a:endParaRPr lang="de-DE" dirty="0"/>
          </a:p>
        </p:txBody>
      </p:sp>
      <p:pic>
        <p:nvPicPr>
          <p:cNvPr id="1026" name="Picture 2" descr="L:\BILDER\Bilddatenbank in Bearbeitung\1.2 Arbeitsdaten 72 dpi\Fotoküchen\2010 CLASSIC-FS\jpeg\213-M1-032-RAL-j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8387" r="16688" b="18105"/>
          <a:stretch>
            <a:fillRect/>
          </a:stretch>
        </p:blipFill>
        <p:spPr bwMode="auto">
          <a:xfrm>
            <a:off x="4680000" y="849600"/>
            <a:ext cx="4104000" cy="365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chapter</a:t>
            </a:r>
            <a:r>
              <a:rPr lang="de-DE" dirty="0" smtClean="0"/>
              <a:t> 95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Suspended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> units</a:t>
            </a:r>
            <a:endParaRPr lang="de-DE" dirty="0"/>
          </a:p>
        </p:txBody>
      </p:sp>
      <p:pic>
        <p:nvPicPr>
          <p:cNvPr id="2050" name="Picture 2" descr="L:\BILDER\Bilddatenbank in Bearbeitung\1.2 Arbeitsdaten 72 dpi\Fotoküchen\2012 CLASSIC-FS, TOPOS\jpeg\213-269-M02-143-313-j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3009" r="48241" b="13284"/>
          <a:stretch>
            <a:fillRect/>
          </a:stretch>
        </p:blipFill>
        <p:spPr bwMode="auto">
          <a:xfrm>
            <a:off x="5940152" y="849600"/>
            <a:ext cx="2830145" cy="488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Slide-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doors</a:t>
            </a:r>
            <a:r>
              <a:rPr lang="de-DE" dirty="0" smtClean="0"/>
              <a:t> </a:t>
            </a:r>
            <a:r>
              <a:rPr lang="de-DE" dirty="0" err="1" smtClean="0"/>
              <a:t>tall</a:t>
            </a:r>
            <a:r>
              <a:rPr lang="de-DE" dirty="0" smtClean="0"/>
              <a:t> units</a:t>
            </a:r>
            <a:endParaRPr lang="de-DE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14" r="1214"/>
          <a:stretch>
            <a:fillRect/>
          </a:stretch>
        </p:blipFill>
        <p:spPr bwMode="auto">
          <a:xfrm>
            <a:off x="5220072" y="849313"/>
            <a:ext cx="3573076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1883" t="5911" r="32476" b="42216"/>
          <a:stretch>
            <a:fillRect/>
          </a:stretch>
        </p:blipFill>
        <p:spPr bwMode="auto">
          <a:xfrm>
            <a:off x="363600" y="849600"/>
            <a:ext cx="4104000" cy="37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Washing</a:t>
            </a:r>
            <a:r>
              <a:rPr lang="de-DE" dirty="0" smtClean="0"/>
              <a:t> maschine </a:t>
            </a:r>
            <a:r>
              <a:rPr lang="de-DE" dirty="0" err="1" smtClean="0"/>
              <a:t>housing</a:t>
            </a:r>
            <a:endParaRPr lang="de-DE" dirty="0"/>
          </a:p>
        </p:txBody>
      </p:sp>
      <p:pic>
        <p:nvPicPr>
          <p:cNvPr id="8" name="Picture 7" descr="C:\Dokumente und Einstellungen\L134\Desktop\Kollektion_2012\MOW2011_Bilder\LEICHT_Stand\Leicht\DSC007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232" t="1653" r="30769" b="3487"/>
          <a:stretch>
            <a:fillRect/>
          </a:stretch>
        </p:blipFill>
        <p:spPr bwMode="auto">
          <a:xfrm>
            <a:off x="6444208" y="849313"/>
            <a:ext cx="231814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0128" t="5911" r="36411" b="63369"/>
          <a:stretch>
            <a:fillRect/>
          </a:stretch>
        </p:blipFill>
        <p:spPr bwMode="auto">
          <a:xfrm>
            <a:off x="363600" y="849600"/>
            <a:ext cx="4104000" cy="23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Cookware-centre</a:t>
            </a:r>
            <a:endParaRPr lang="de-DE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3639" t="30048" r="32476" b="19485"/>
          <a:stretch>
            <a:fillRect/>
          </a:stretch>
        </p:blipFill>
        <p:spPr bwMode="auto">
          <a:xfrm>
            <a:off x="361950" y="849600"/>
            <a:ext cx="4102100" cy="37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L:\BILDER\Bilddatenbank in Bearbeitung\1.2 Arbeitsdaten 72 dpi\Fotoküchen\2011 CLASSIC-FS, FRAME-H\jpeg\213-241-D15-277-314-j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8587" b="14758"/>
          <a:stretch>
            <a:fillRect/>
          </a:stretch>
        </p:blipFill>
        <p:spPr bwMode="auto">
          <a:xfrm>
            <a:off x="4680000" y="849600"/>
            <a:ext cx="4104000" cy="471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94.03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Side </a:t>
            </a:r>
            <a:r>
              <a:rPr lang="de-DE" dirty="0" err="1" smtClean="0"/>
              <a:t>panel</a:t>
            </a:r>
            <a:r>
              <a:rPr lang="de-DE" dirty="0" smtClean="0"/>
              <a:t> </a:t>
            </a:r>
            <a:r>
              <a:rPr lang="de-DE" dirty="0" err="1" smtClean="0"/>
              <a:t>shelf</a:t>
            </a:r>
            <a:r>
              <a:rPr lang="de-DE" dirty="0" smtClean="0"/>
              <a:t> units </a:t>
            </a:r>
            <a:endParaRPr lang="de-DE" dirty="0"/>
          </a:p>
        </p:txBody>
      </p:sp>
      <p:pic>
        <p:nvPicPr>
          <p:cNvPr id="6146" name="Picture 2" descr="L:\BILDER\Bilddatenbank in Bearbeitung\1.2 Arbeitsdaten 72 dpi\Fotoküchen\2009 LARGO-FG, LARGO-LG, AVANCE-LG\jpeg\288-405-M-032-NCS-j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614" t="10047" b="17494"/>
          <a:stretch>
            <a:fillRect/>
          </a:stretch>
        </p:blipFill>
        <p:spPr bwMode="auto">
          <a:xfrm>
            <a:off x="4680000" y="849600"/>
            <a:ext cx="4104000" cy="2469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pPr marL="0" indent="0"/>
            <a:r>
              <a:rPr lang="de-DE" dirty="0" smtClean="0"/>
              <a:t>Uniform </a:t>
            </a:r>
            <a:r>
              <a:rPr lang="de-DE" dirty="0" err="1" smtClean="0"/>
              <a:t>lighting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err="1" smtClean="0"/>
              <a:t>coulour</a:t>
            </a:r>
            <a:r>
              <a:rPr lang="de-DE" dirty="0" smtClean="0"/>
              <a:t> of </a:t>
            </a:r>
            <a:r>
              <a:rPr lang="de-DE" dirty="0" err="1" smtClean="0"/>
              <a:t>light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in different </a:t>
            </a:r>
            <a:r>
              <a:rPr lang="de-DE" dirty="0" err="1" smtClean="0"/>
              <a:t>plannings</a:t>
            </a:r>
            <a:r>
              <a:rPr lang="de-DE" dirty="0" smtClean="0"/>
              <a:t>.</a:t>
            </a: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lighting</a:t>
            </a:r>
            <a:endParaRPr lang="de-DE" dirty="0"/>
          </a:p>
        </p:txBody>
      </p:sp>
      <p:pic>
        <p:nvPicPr>
          <p:cNvPr id="9" name="Picture 2" descr="L:\BILDER\Bilddatenbank in Bearbeitung\1.2 Arbeitsdaten 72 dpi\Zusatzausstattung\GLASTÜRENSCHRÄNKE\2010 AMBIENCE\AMBIENCE-02-j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849600"/>
            <a:ext cx="4103687" cy="2825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72.01</a:t>
            </a:r>
          </a:p>
          <a:p>
            <a:endParaRPr lang="de-DE" dirty="0" smtClean="0"/>
          </a:p>
          <a:p>
            <a:r>
              <a:rPr lang="de-DE" dirty="0" smtClean="0"/>
              <a:t>Integrated in </a:t>
            </a:r>
            <a:r>
              <a:rPr lang="de-DE" dirty="0" err="1" smtClean="0"/>
              <a:t>bottom</a:t>
            </a:r>
            <a:r>
              <a:rPr lang="de-DE" dirty="0" smtClean="0"/>
              <a:t> </a:t>
            </a:r>
            <a:r>
              <a:rPr lang="de-DE" dirty="0" err="1" smtClean="0"/>
              <a:t>shelves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lighting</a:t>
            </a:r>
            <a:endParaRPr lang="de-DE" dirty="0"/>
          </a:p>
        </p:txBody>
      </p:sp>
      <p:pic>
        <p:nvPicPr>
          <p:cNvPr id="8194" name="Picture 2" descr="L:\BILDER\Bilddatenbank in Bearbeitung\1.2 Arbeitsdaten 72 dpi\Fotoküchen\2009 PINTA, ORLANDO\jpeg\240-219-D2-137-340-j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849600"/>
            <a:ext cx="4103687" cy="3077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72.01</a:t>
            </a:r>
          </a:p>
          <a:p>
            <a:endParaRPr lang="de-DE" dirty="0" smtClean="0"/>
          </a:p>
          <a:p>
            <a:r>
              <a:rPr lang="de-DE" dirty="0" smtClean="0"/>
              <a:t>Integrated in wall units.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lighting</a:t>
            </a:r>
            <a:endParaRPr lang="de-DE" dirty="0"/>
          </a:p>
        </p:txBody>
      </p:sp>
      <p:pic>
        <p:nvPicPr>
          <p:cNvPr id="8" name="Picture 2" descr="L:\Baumhauer\101CANON\IMG_09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941"/>
          <a:stretch>
            <a:fillRect/>
          </a:stretch>
        </p:blipFill>
        <p:spPr>
          <a:xfrm>
            <a:off x="4681538" y="849600"/>
            <a:ext cx="4103687" cy="28499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11.02</a:t>
            </a:r>
          </a:p>
          <a:p>
            <a:endParaRPr lang="de-DE" dirty="0" smtClean="0"/>
          </a:p>
          <a:p>
            <a:r>
              <a:rPr lang="de-DE" dirty="0" smtClean="0"/>
              <a:t>Double walled welded steel frame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Drawers and pull outs</a:t>
            </a:r>
            <a:endParaRPr lang="de-DE" dirty="0"/>
          </a:p>
        </p:txBody>
      </p:sp>
      <p:pic>
        <p:nvPicPr>
          <p:cNvPr id="8" name="Picture 2" descr="L:\Baumhauer\101CANON\IMG_0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1538" y="849600"/>
            <a:ext cx="4103687" cy="27376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72.02</a:t>
            </a:r>
          </a:p>
          <a:p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fitting</a:t>
            </a:r>
            <a:r>
              <a:rPr lang="de-DE" dirty="0" smtClean="0"/>
              <a:t> on individual </a:t>
            </a:r>
            <a:r>
              <a:rPr lang="de-DE" dirty="0" err="1" smtClean="0"/>
              <a:t>placement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lighting</a:t>
            </a:r>
            <a:endParaRPr lang="de-DE" dirty="0"/>
          </a:p>
        </p:txBody>
      </p:sp>
      <p:pic>
        <p:nvPicPr>
          <p:cNvPr id="8" name="Picture 3" descr="L:\Baumhauer\loehne_messeneuheiten\LE R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1538" y="849600"/>
            <a:ext cx="4103687" cy="29148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79388" indent="-179388"/>
            <a:r>
              <a:rPr lang="de-DE" dirty="0" smtClean="0"/>
              <a:t>See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72.02</a:t>
            </a:r>
          </a:p>
          <a:p>
            <a:endParaRPr lang="de-DE" dirty="0" smtClean="0"/>
          </a:p>
          <a:p>
            <a:pPr marL="0" indent="0"/>
            <a:r>
              <a:rPr lang="de-DE" dirty="0" err="1" smtClean="0"/>
              <a:t>Mounted</a:t>
            </a:r>
            <a:r>
              <a:rPr lang="de-DE" dirty="0" smtClean="0"/>
              <a:t> LED </a:t>
            </a:r>
            <a:r>
              <a:rPr lang="de-DE" dirty="0" err="1" smtClean="0"/>
              <a:t>lamp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individual </a:t>
            </a:r>
            <a:r>
              <a:rPr lang="de-DE" dirty="0" err="1" smtClean="0"/>
              <a:t>placement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lighting</a:t>
            </a:r>
            <a:endParaRPr lang="de-DE" dirty="0"/>
          </a:p>
        </p:txBody>
      </p:sp>
      <p:pic>
        <p:nvPicPr>
          <p:cNvPr id="8" name="Picture 2" descr="C:\Dokumente und Einstellungen\L134\Eigene Dateien\Eigene Bilder\Hausausstellung2010\Hausausstellung2010 1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0236" r="9021" b="6436"/>
          <a:stretch>
            <a:fillRect/>
          </a:stretch>
        </p:blipFill>
        <p:spPr>
          <a:xfrm>
            <a:off x="468313" y="2708920"/>
            <a:ext cx="4103687" cy="2507392"/>
          </a:xfr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5257" t="4250" r="3621" b="8640"/>
          <a:stretch>
            <a:fillRect/>
          </a:stretch>
        </p:blipFill>
        <p:spPr bwMode="auto">
          <a:xfrm>
            <a:off x="4716016" y="2708920"/>
            <a:ext cx="4104000" cy="24880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11.02</a:t>
            </a:r>
          </a:p>
          <a:p>
            <a:endParaRPr lang="de-DE" dirty="0" smtClean="0"/>
          </a:p>
          <a:p>
            <a:r>
              <a:rPr lang="de-DE" dirty="0" smtClean="0"/>
              <a:t>AIRMATIC</a:t>
            </a:r>
          </a:p>
          <a:p>
            <a:r>
              <a:rPr lang="de-DE" dirty="0" smtClean="0"/>
              <a:t>Air-</a:t>
            </a:r>
            <a:r>
              <a:rPr lang="de-DE" dirty="0" err="1" smtClean="0"/>
              <a:t>damped</a:t>
            </a:r>
            <a:r>
              <a:rPr lang="de-DE" dirty="0" smtClean="0"/>
              <a:t> </a:t>
            </a:r>
            <a:r>
              <a:rPr lang="de-DE" dirty="0" err="1" smtClean="0"/>
              <a:t>guide-rails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Drawers and pull outs 	</a:t>
            </a:r>
            <a:endParaRPr lang="de-DE" dirty="0"/>
          </a:p>
        </p:txBody>
      </p:sp>
      <p:pic>
        <p:nvPicPr>
          <p:cNvPr id="8" name="Picture 2" descr="L:\Baumhauer\101CANON\IMG_09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372" t="34790" r="60117" b="40651"/>
          <a:stretch>
            <a:fillRect/>
          </a:stretch>
        </p:blipFill>
        <p:spPr>
          <a:xfrm>
            <a:off x="4716472" y="980727"/>
            <a:ext cx="4104000" cy="298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11.02</a:t>
            </a:r>
          </a:p>
          <a:p>
            <a:endParaRPr lang="de-DE" dirty="0" smtClean="0"/>
          </a:p>
          <a:p>
            <a:r>
              <a:rPr lang="de-DE" dirty="0" err="1" smtClean="0"/>
              <a:t>Straight</a:t>
            </a:r>
            <a:r>
              <a:rPr lang="de-DE" dirty="0" smtClean="0"/>
              <a:t> </a:t>
            </a:r>
            <a:r>
              <a:rPr lang="de-DE" dirty="0" err="1" smtClean="0"/>
              <a:t>interior</a:t>
            </a:r>
            <a:r>
              <a:rPr lang="de-DE" dirty="0" smtClean="0"/>
              <a:t> </a:t>
            </a:r>
            <a:r>
              <a:rPr lang="de-DE" dirty="0" err="1" smtClean="0"/>
              <a:t>sides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Drawers and pull outs</a:t>
            </a:r>
            <a:endParaRPr lang="de-DE" dirty="0"/>
          </a:p>
        </p:txBody>
      </p:sp>
      <p:pic>
        <p:nvPicPr>
          <p:cNvPr id="8" name="Picture 5" descr="L:\Baumhauer\101CANON\IMG_09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865" t="539" r="7553" b="10556"/>
          <a:stretch>
            <a:fillRect/>
          </a:stretch>
        </p:blipFill>
        <p:spPr>
          <a:xfrm>
            <a:off x="4680000" y="849600"/>
            <a:ext cx="4104000" cy="2809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11.02</a:t>
            </a:r>
          </a:p>
          <a:p>
            <a:endParaRPr lang="de-DE" dirty="0" smtClean="0"/>
          </a:p>
          <a:p>
            <a:r>
              <a:rPr lang="de-DE" dirty="0" err="1" smtClean="0"/>
              <a:t>Attached</a:t>
            </a:r>
            <a:r>
              <a:rPr lang="de-DE" dirty="0" smtClean="0"/>
              <a:t> </a:t>
            </a:r>
            <a:r>
              <a:rPr lang="de-DE" dirty="0" err="1" smtClean="0"/>
              <a:t>glass</a:t>
            </a:r>
            <a:r>
              <a:rPr lang="de-DE" dirty="0" smtClean="0"/>
              <a:t> </a:t>
            </a:r>
            <a:r>
              <a:rPr lang="de-DE" dirty="0" err="1" smtClean="0"/>
              <a:t>sides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Pull outs</a:t>
            </a:r>
            <a:endParaRPr lang="de-DE" dirty="0"/>
          </a:p>
        </p:txBody>
      </p:sp>
      <p:pic>
        <p:nvPicPr>
          <p:cNvPr id="8" name="Picture 2" descr="L:\Baumhauer\101CANON\IMG_0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368"/>
          <a:stretch>
            <a:fillRect/>
          </a:stretch>
        </p:blipFill>
        <p:spPr>
          <a:xfrm>
            <a:off x="4680000" y="849600"/>
            <a:ext cx="4104000" cy="30889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22.13</a:t>
            </a:r>
          </a:p>
          <a:p>
            <a:endParaRPr lang="de-DE" dirty="0" smtClean="0"/>
          </a:p>
          <a:p>
            <a:r>
              <a:rPr lang="de-DE" dirty="0" smtClean="0"/>
              <a:t>Drawers in 2 different </a:t>
            </a:r>
            <a:r>
              <a:rPr lang="de-DE" dirty="0" err="1" smtClean="0"/>
              <a:t>heights</a:t>
            </a:r>
            <a:endParaRPr lang="de-DE" dirty="0" smtClean="0"/>
          </a:p>
          <a:p>
            <a:r>
              <a:rPr lang="de-DE" dirty="0" smtClean="0"/>
              <a:t>e.g.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hobs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drawers</a:t>
            </a:r>
            <a:endParaRPr lang="de-DE" dirty="0"/>
          </a:p>
        </p:txBody>
      </p:sp>
      <p:pic>
        <p:nvPicPr>
          <p:cNvPr id="8" name="Picture 2" descr="L:\Baumhauer\101CANON\IMG_09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1538" y="849600"/>
            <a:ext cx="4103687" cy="27376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See price list page 22.11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5C65-77EA-47B3-8321-81CC7856E8F1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FCC2-50E3-457C-8B9E-A4AD152AC69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Height-</a:t>
            </a:r>
            <a:r>
              <a:rPr lang="de-DE" dirty="0" err="1" smtClean="0"/>
              <a:t>adjustable</a:t>
            </a:r>
            <a:r>
              <a:rPr lang="de-DE" dirty="0" smtClean="0"/>
              <a:t> swing-out </a:t>
            </a:r>
            <a:r>
              <a:rPr lang="de-DE" dirty="0" err="1" smtClean="0"/>
              <a:t>shelves</a:t>
            </a:r>
            <a:endParaRPr lang="de-DE" dirty="0"/>
          </a:p>
        </p:txBody>
      </p:sp>
      <p:pic>
        <p:nvPicPr>
          <p:cNvPr id="8" name="Picture 2" descr="C:\Dokumente und Einstellungen\L134\Desktop\Kollektion_2012\MOW2011_Bilder\LEICHT_Stand\Leicht\DSC01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563" b="1537"/>
          <a:stretch>
            <a:fillRect/>
          </a:stretch>
        </p:blipFill>
        <p:spPr>
          <a:xfrm>
            <a:off x="5076056" y="849600"/>
            <a:ext cx="3662932" cy="488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rlage PowerPoint Präsentation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670</Words>
  <Application>Microsoft Office PowerPoint</Application>
  <PresentationFormat>Bildschirmpräsentation (4:3)</PresentationFormat>
  <Paragraphs>231</Paragraphs>
  <Slides>41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Vorlage PowerPoint Präsentation</vt:lpstr>
      <vt:lpstr>Brandname leicht </vt:lpstr>
      <vt:lpstr>Hinges with integrated cushioning</vt:lpstr>
      <vt:lpstr>Wall unit fixing: loading capacy 100 kg</vt:lpstr>
      <vt:lpstr>Drawers and pull outs</vt:lpstr>
      <vt:lpstr>Drawers and pull outs  </vt:lpstr>
      <vt:lpstr>Drawers and pull outs</vt:lpstr>
      <vt:lpstr>Pull outs</vt:lpstr>
      <vt:lpstr>drawers</vt:lpstr>
      <vt:lpstr>Height-adjustable swing-out shelves</vt:lpstr>
      <vt:lpstr>Inner drawers and inner pull outs</vt:lpstr>
      <vt:lpstr>Hob solutations</vt:lpstr>
      <vt:lpstr>Plinth flush to front</vt:lpstr>
      <vt:lpstr>Plinth flush to front cut mitred</vt:lpstr>
      <vt:lpstr>Extended height on doors</vt:lpstr>
      <vt:lpstr>Matching graining | image (ki, di, hi) as of pg 1</vt:lpstr>
      <vt:lpstr>Storage units</vt:lpstr>
      <vt:lpstr>Joint gap 2,5 mm</vt:lpstr>
      <vt:lpstr>Water-base coatings</vt:lpstr>
      <vt:lpstr>Special lacquering of coulour systems</vt:lpstr>
      <vt:lpstr>Original edge finishes overpainted</vt:lpstr>
      <vt:lpstr>Modular housing units</vt:lpstr>
      <vt:lpstr>One piece made fronts on tall units without extra costs</vt:lpstr>
      <vt:lpstr>Fitting for adustment of the front</vt:lpstr>
      <vt:lpstr>Vertical recessed grip</vt:lpstr>
      <vt:lpstr>Support bracket for appliances</vt:lpstr>
      <vt:lpstr>Midway corner cupboard</vt:lpstr>
      <vt:lpstr>Elevated dishwasher</vt:lpstr>
      <vt:lpstr>Width alteration on pull outs</vt:lpstr>
      <vt:lpstr>Carcase side extra deep</vt:lpstr>
      <vt:lpstr>Stengthening on thin worktops</vt:lpstr>
      <vt:lpstr>Vario-top</vt:lpstr>
      <vt:lpstr>Suspended floor units</vt:lpstr>
      <vt:lpstr>Slide-away doors tall units</vt:lpstr>
      <vt:lpstr>Washing maschine housing</vt:lpstr>
      <vt:lpstr>Cookware-centre</vt:lpstr>
      <vt:lpstr>Side panel shelf units </vt:lpstr>
      <vt:lpstr>lighting</vt:lpstr>
      <vt:lpstr>lighting</vt:lpstr>
      <vt:lpstr>lighting</vt:lpstr>
      <vt:lpstr>lighting</vt:lpstr>
      <vt:lpstr>lighting</vt:lpstr>
    </vt:vector>
  </TitlesOfParts>
  <Company>Leicht Küchen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Kolb Ulrike</dc:creator>
  <cp:lastModifiedBy>Weissenborn Katharina</cp:lastModifiedBy>
  <cp:revision>46</cp:revision>
  <dcterms:created xsi:type="dcterms:W3CDTF">2012-04-24T13:18:19Z</dcterms:created>
  <dcterms:modified xsi:type="dcterms:W3CDTF">2012-09-07T08:48:06Z</dcterms:modified>
</cp:coreProperties>
</file>